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</p:sldIdLst>
  <p:sldSz cx="18288000" cy="10287000"/>
  <p:notesSz cx="6858000" cy="9144000"/>
  <p:embeddedFontLst>
    <p:embeddedFont>
      <p:font typeface="HK Grotesk" panose="020B0604020202020204" charset="0"/>
      <p:regular r:id="rId15"/>
    </p:embeddedFont>
    <p:embeddedFont>
      <p:font typeface="HK Grotesk Semi-Bold" panose="020B0604020202020204" charset="0"/>
      <p:regular r:id="rId16"/>
    </p:embeddedFont>
    <p:embeddedFont>
      <p:font typeface="Noto Serif Display ExtraCondensed Light" panose="020B06040202020202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76275"/>
            <a:ext cx="92964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9171345" y="0"/>
            <a:ext cx="9116655" cy="10287000"/>
          </a:xfrm>
          <a:custGeom>
            <a:avLst/>
            <a:gdLst/>
            <a:ahLst/>
            <a:cxnLst/>
            <a:rect l="l" t="t" r="r" b="b"/>
            <a:pathLst>
              <a:path w="9116655" h="10287000">
                <a:moveTo>
                  <a:pt x="0" y="0"/>
                </a:moveTo>
                <a:lnTo>
                  <a:pt x="9116655" y="0"/>
                </a:lnTo>
                <a:lnTo>
                  <a:pt x="911665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8181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63188" y="1104900"/>
            <a:ext cx="7773804" cy="994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99"/>
              </a:lnSpc>
            </a:pPr>
            <a:r>
              <a:rPr lang="en-US" sz="3899" b="1">
                <a:solidFill>
                  <a:srgbClr val="888888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ELE00098H </a:t>
            </a:r>
            <a:r>
              <a:rPr lang="en-US" sz="3899" b="1" u="none">
                <a:solidFill>
                  <a:srgbClr val="888888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Robotics Design and Construction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63188" y="3187541"/>
            <a:ext cx="8780928" cy="5676690"/>
            <a:chOff x="0" y="219075"/>
            <a:chExt cx="11707904" cy="7568920"/>
          </a:xfrm>
        </p:grpSpPr>
        <p:sp>
          <p:nvSpPr>
            <p:cNvPr id="6" name="TextBox 6"/>
            <p:cNvSpPr txBox="1"/>
            <p:nvPr/>
          </p:nvSpPr>
          <p:spPr>
            <a:xfrm>
              <a:off x="814327" y="7208520"/>
              <a:ext cx="8661720" cy="579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799" dirty="0">
                  <a:solidFill>
                    <a:srgbClr val="CCCCCC"/>
                  </a:solidFill>
                  <a:latin typeface="HK Grotesk"/>
                  <a:ea typeface="HK Grotesk"/>
                  <a:cs typeface="HK Grotesk"/>
                  <a:sym typeface="HK Grotesk"/>
                </a:rPr>
                <a:t>BY OSAMA ALSAHLI (fwm509)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19075"/>
              <a:ext cx="11707904" cy="61207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1700"/>
                </a:lnSpc>
              </a:pPr>
              <a:r>
                <a:rPr lang="en-US" sz="11700" spc="-234" dirty="0">
                  <a:solidFill>
                    <a:srgbClr val="BBBBBB"/>
                  </a:solidFill>
                  <a:latin typeface="Noto Serif Display ExtraCondensed Light"/>
                  <a:ea typeface="Noto Serif Display ExtraCondensed Light"/>
                  <a:cs typeface="Noto Serif Display ExtraCondensed Light"/>
                  <a:sym typeface="Noto Serif Display ExtraCondensed Light"/>
                </a:rPr>
                <a:t>AUTONOMOUS MAZE SOLVING ROBOT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DA66B5-D782-A970-807B-E473C46A4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>
            <a:extLst>
              <a:ext uri="{FF2B5EF4-FFF2-40B4-BE49-F238E27FC236}">
                <a16:creationId xmlns:a16="http://schemas.microsoft.com/office/drawing/2014/main" id="{7F82457C-3054-5968-2C1C-DBE9A16A5F13}"/>
              </a:ext>
            </a:extLst>
          </p:cNvPr>
          <p:cNvSpPr/>
          <p:nvPr/>
        </p:nvSpPr>
        <p:spPr>
          <a:xfrm>
            <a:off x="0" y="676275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FBC1E274-142D-9EAC-8B5A-3412B4E975D8}"/>
              </a:ext>
            </a:extLst>
          </p:cNvPr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1800A899-3E1F-E1CB-2C30-B4C07F0E2696}"/>
              </a:ext>
            </a:extLst>
          </p:cNvPr>
          <p:cNvGrpSpPr/>
          <p:nvPr/>
        </p:nvGrpSpPr>
        <p:grpSpPr>
          <a:xfrm>
            <a:off x="8989357" y="7138974"/>
            <a:ext cx="7193618" cy="1243026"/>
            <a:chOff x="0" y="0"/>
            <a:chExt cx="9591491" cy="1657368"/>
          </a:xfrm>
        </p:grpSpPr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F9FEF6DD-EC25-78F3-1001-A27AC406417A}"/>
                </a:ext>
              </a:extLst>
            </p:cNvPr>
            <p:cNvSpPr txBox="1"/>
            <p:nvPr/>
          </p:nvSpPr>
          <p:spPr>
            <a:xfrm>
              <a:off x="0" y="-9525"/>
              <a:ext cx="9591491" cy="5932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9"/>
                </a:lnSpc>
              </a:pPr>
              <a:endParaRPr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1B9B5D27-46DC-0CC0-0177-BFE65B25ABBF}"/>
                </a:ext>
              </a:extLst>
            </p:cNvPr>
            <p:cNvSpPr txBox="1"/>
            <p:nvPr/>
          </p:nvSpPr>
          <p:spPr>
            <a:xfrm>
              <a:off x="409391" y="1174768"/>
              <a:ext cx="9182100" cy="48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763000" y="2942803"/>
            <a:ext cx="8983734" cy="5667229"/>
            <a:chOff x="0" y="0"/>
            <a:chExt cx="11978312" cy="755630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228600"/>
              <a:ext cx="11978312" cy="44051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523"/>
                </a:lnSpc>
              </a:pPr>
              <a:r>
                <a:rPr lang="en-US" sz="12523" spc="-250" dirty="0">
                  <a:solidFill>
                    <a:srgbClr val="BBBBBB"/>
                  </a:solidFill>
                  <a:latin typeface="Noto Serif Display ExtraCondensed Light"/>
                  <a:ea typeface="Noto Serif Display ExtraCondensed Light"/>
                  <a:cs typeface="Noto Serif Display ExtraCondensed Light"/>
                  <a:sym typeface="Noto Serif Display ExtraCondensed Light"/>
                </a:rPr>
                <a:t>Robot doesn’t stay straight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459274"/>
              <a:ext cx="11978312" cy="20970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261"/>
                </a:lnSpc>
              </a:pPr>
              <a:r>
                <a:rPr lang="en-US" sz="5218" b="1">
                  <a:solidFill>
                    <a:srgbClr val="CCCCCC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Implemented encoder count comaparison</a:t>
              </a:r>
            </a:p>
          </p:txBody>
        </p:sp>
      </p:grpSp>
      <p:pic>
        <p:nvPicPr>
          <p:cNvPr id="20" name="Picture 19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083ABBB8-06E5-B53F-FA6E-AEBFF660C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" y="2756374"/>
            <a:ext cx="7157541" cy="482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45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9274" y="1618270"/>
            <a:ext cx="6221791" cy="1555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704"/>
              </a:lnSpc>
            </a:pPr>
            <a:r>
              <a:rPr lang="en-US" sz="11704" spc="-234">
                <a:solidFill>
                  <a:srgbClr val="BBBBBB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Limitations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57601" y="6638516"/>
            <a:ext cx="9132143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</a:pPr>
            <a:endParaRPr/>
          </a:p>
        </p:txBody>
      </p:sp>
      <p:sp>
        <p:nvSpPr>
          <p:cNvPr id="4" name="AutoShape 4"/>
          <p:cNvSpPr/>
          <p:nvPr/>
        </p:nvSpPr>
        <p:spPr>
          <a:xfrm>
            <a:off x="0" y="676275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5" name="AutoShape 5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5406445" y="3536490"/>
            <a:ext cx="10387918" cy="5882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06"/>
              </a:lnSpc>
            </a:pPr>
            <a:r>
              <a:rPr lang="en-US" sz="9206" spc="-184">
                <a:solidFill>
                  <a:srgbClr val="FFFFFF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Does not use shortest path</a:t>
            </a:r>
          </a:p>
          <a:p>
            <a:pPr algn="ctr">
              <a:lnSpc>
                <a:spcPts val="9206"/>
              </a:lnSpc>
            </a:pPr>
            <a:endParaRPr lang="en-US" sz="9206" spc="-184">
              <a:solidFill>
                <a:srgbClr val="FFFFFF"/>
              </a:solidFill>
              <a:latin typeface="Noto Serif Display ExtraCondensed Light"/>
              <a:ea typeface="Noto Serif Display ExtraCondensed Light"/>
              <a:cs typeface="Noto Serif Display ExtraCondensed Light"/>
              <a:sym typeface="Noto Serif Display ExtraCondensed Light"/>
            </a:endParaRPr>
          </a:p>
          <a:p>
            <a:pPr algn="ctr">
              <a:lnSpc>
                <a:spcPts val="9206"/>
              </a:lnSpc>
            </a:pPr>
            <a:r>
              <a:rPr lang="en-US" sz="9206" spc="-184">
                <a:solidFill>
                  <a:srgbClr val="FFFFFF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Finish is detected through</a:t>
            </a:r>
          </a:p>
          <a:p>
            <a:pPr algn="ctr">
              <a:lnSpc>
                <a:spcPts val="9206"/>
              </a:lnSpc>
            </a:pPr>
            <a:r>
              <a:rPr lang="en-US" sz="9206" spc="-184">
                <a:solidFill>
                  <a:srgbClr val="FFFFFF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encoders</a:t>
            </a:r>
          </a:p>
          <a:p>
            <a:pPr algn="ctr">
              <a:lnSpc>
                <a:spcPts val="9206"/>
              </a:lnSpc>
              <a:spcBef>
                <a:spcPct val="0"/>
              </a:spcBef>
            </a:pPr>
            <a:endParaRPr lang="en-US" sz="9206" spc="-184">
              <a:solidFill>
                <a:srgbClr val="FFFFFF"/>
              </a:solidFill>
              <a:latin typeface="Noto Serif Display ExtraCondensed Light"/>
              <a:ea typeface="Noto Serif Display ExtraCondensed Light"/>
              <a:cs typeface="Noto Serif Display ExtraCondensed Light"/>
              <a:sym typeface="Noto Serif Display ExtraCondensed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76275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3" name="AutoShape 3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258754" y="2513447"/>
            <a:ext cx="6755314" cy="5079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107"/>
              </a:lnSpc>
            </a:pPr>
            <a:r>
              <a:rPr lang="en-US" sz="13107" spc="-262">
                <a:solidFill>
                  <a:srgbClr val="BBBBBB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Conclusion and Outcomes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69315" y="771525"/>
            <a:ext cx="11490552" cy="884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569199" lvl="1" indent="-784599" algn="ctr">
              <a:lnSpc>
                <a:spcPts val="8721"/>
              </a:lnSpc>
              <a:spcBef>
                <a:spcPct val="0"/>
              </a:spcBef>
              <a:buFont typeface="Arial"/>
              <a:buChar char="•"/>
            </a:pPr>
            <a:r>
              <a:rPr lang="en-US" sz="7268" b="1">
                <a:solidFill>
                  <a:srgbClr val="BBBBBB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Navigates unknown mazes.</a:t>
            </a:r>
          </a:p>
          <a:p>
            <a:pPr marL="1569199" lvl="1" indent="-784599" algn="ctr">
              <a:lnSpc>
                <a:spcPts val="8721"/>
              </a:lnSpc>
              <a:spcBef>
                <a:spcPct val="0"/>
              </a:spcBef>
              <a:buFont typeface="Arial"/>
              <a:buChar char="•"/>
            </a:pPr>
            <a:r>
              <a:rPr lang="en-US" sz="7268" b="1">
                <a:solidFill>
                  <a:srgbClr val="BBBBBB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Detects finish line via distance tracking.</a:t>
            </a:r>
          </a:p>
          <a:p>
            <a:pPr marL="1569199" lvl="1" indent="-784599" algn="ctr">
              <a:lnSpc>
                <a:spcPts val="8721"/>
              </a:lnSpc>
              <a:spcBef>
                <a:spcPct val="0"/>
              </a:spcBef>
              <a:buFont typeface="Arial"/>
              <a:buChar char="•"/>
            </a:pPr>
            <a:r>
              <a:rPr lang="en-US" sz="7268" b="1">
                <a:solidFill>
                  <a:srgbClr val="BBBBBB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Successfully returns to start using path memory.</a:t>
            </a:r>
          </a:p>
          <a:p>
            <a:pPr algn="ctr">
              <a:lnSpc>
                <a:spcPts val="8721"/>
              </a:lnSpc>
              <a:spcBef>
                <a:spcPct val="0"/>
              </a:spcBef>
            </a:pPr>
            <a:endParaRPr lang="en-US" sz="7268" b="1">
              <a:solidFill>
                <a:srgbClr val="BBBBBB"/>
              </a:solidFill>
              <a:latin typeface="HK Grotesk Semi-Bold"/>
              <a:ea typeface="HK Grotesk Semi-Bold"/>
              <a:cs typeface="HK Grotesk Semi-Bold"/>
              <a:sym typeface="HK Grotesk Semi-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01789C-1630-ADA7-94B3-43E188FAB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A0270A0-6579-0658-8939-020126141B58}"/>
              </a:ext>
            </a:extLst>
          </p:cNvPr>
          <p:cNvGrpSpPr/>
          <p:nvPr/>
        </p:nvGrpSpPr>
        <p:grpSpPr>
          <a:xfrm>
            <a:off x="2824162" y="4174331"/>
            <a:ext cx="12639675" cy="2074069"/>
            <a:chOff x="0" y="180975"/>
            <a:chExt cx="16852900" cy="2765425"/>
          </a:xfrm>
        </p:grpSpPr>
        <p:sp>
          <p:nvSpPr>
            <p:cNvPr id="3" name="TextBox 3">
              <a:extLst>
                <a:ext uri="{FF2B5EF4-FFF2-40B4-BE49-F238E27FC236}">
                  <a16:creationId xmlns:a16="http://schemas.microsoft.com/office/drawing/2014/main" id="{52A4B704-7045-B853-1725-88ADB10FE94D}"/>
                </a:ext>
              </a:extLst>
            </p:cNvPr>
            <p:cNvSpPr txBox="1"/>
            <p:nvPr/>
          </p:nvSpPr>
          <p:spPr>
            <a:xfrm>
              <a:off x="0" y="180975"/>
              <a:ext cx="16852900" cy="16539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600"/>
                </a:lnSpc>
              </a:pPr>
              <a:r>
                <a:rPr lang="en-US" sz="9600" spc="-192" dirty="0">
                  <a:solidFill>
                    <a:srgbClr val="BBBBBB"/>
                  </a:solidFill>
                  <a:latin typeface="Noto Serif Display ExtraCondensed Light"/>
                  <a:ea typeface="Noto Serif Display ExtraCondensed Light"/>
                  <a:cs typeface="Noto Serif Display ExtraCondensed Light"/>
                  <a:sym typeface="Noto Serif Display ExtraCondensed Light"/>
                </a:rPr>
                <a:t>Demonstration</a:t>
              </a: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55FEA49-53F4-1D0F-84E3-EBE16B625D54}"/>
                </a:ext>
              </a:extLst>
            </p:cNvPr>
            <p:cNvSpPr txBox="1"/>
            <p:nvPr/>
          </p:nvSpPr>
          <p:spPr>
            <a:xfrm>
              <a:off x="0" y="2387600"/>
              <a:ext cx="16852900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A6140807-29C2-A1B2-DD59-62774F6953B5}"/>
              </a:ext>
            </a:extLst>
          </p:cNvPr>
          <p:cNvSpPr/>
          <p:nvPr/>
        </p:nvSpPr>
        <p:spPr>
          <a:xfrm>
            <a:off x="0" y="676275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E6F8C586-6CE6-0912-55A5-BA14CF1B944A}"/>
              </a:ext>
            </a:extLst>
          </p:cNvPr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077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667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3" name="AutoShape 3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>
            <a:off x="6466993" y="847725"/>
            <a:ext cx="11821007" cy="8591550"/>
          </a:xfrm>
          <a:custGeom>
            <a:avLst/>
            <a:gdLst/>
            <a:ahLst/>
            <a:cxnLst/>
            <a:rect l="l" t="t" r="r" b="b"/>
            <a:pathLst>
              <a:path w="11821007" h="8591550">
                <a:moveTo>
                  <a:pt x="0" y="0"/>
                </a:moveTo>
                <a:lnTo>
                  <a:pt x="11821007" y="0"/>
                </a:lnTo>
                <a:lnTo>
                  <a:pt x="11821007" y="8591550"/>
                </a:lnTo>
                <a:lnTo>
                  <a:pt x="0" y="85915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366" r="-20328" b="-37930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5" name="Group 5"/>
          <p:cNvGrpSpPr/>
          <p:nvPr/>
        </p:nvGrpSpPr>
        <p:grpSpPr>
          <a:xfrm>
            <a:off x="267197" y="2361341"/>
            <a:ext cx="7323018" cy="5564317"/>
            <a:chOff x="0" y="0"/>
            <a:chExt cx="9764024" cy="7419089"/>
          </a:xfrm>
        </p:grpSpPr>
        <p:sp>
          <p:nvSpPr>
            <p:cNvPr id="6" name="TextBox 6"/>
            <p:cNvSpPr txBox="1"/>
            <p:nvPr/>
          </p:nvSpPr>
          <p:spPr>
            <a:xfrm>
              <a:off x="0" y="219075"/>
              <a:ext cx="9764024" cy="60080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1492"/>
                </a:lnSpc>
              </a:pPr>
              <a:r>
                <a:rPr lang="en-US" sz="11492" spc="-229">
                  <a:solidFill>
                    <a:srgbClr val="BBBBBB"/>
                  </a:solidFill>
                  <a:latin typeface="Noto Serif Display ExtraCondensed Light"/>
                  <a:ea typeface="Noto Serif Display ExtraCondensed Light"/>
                  <a:cs typeface="Noto Serif Display ExtraCondensed Light"/>
                  <a:sym typeface="Noto Serif Display ExtraCondensed Light"/>
                </a:rPr>
                <a:t>Hardware and Sensor Architecture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750155"/>
              <a:ext cx="9764024" cy="6689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22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667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3" name="AutoShape 3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grpSp>
        <p:nvGrpSpPr>
          <p:cNvPr id="4" name="Group 4"/>
          <p:cNvGrpSpPr/>
          <p:nvPr/>
        </p:nvGrpSpPr>
        <p:grpSpPr>
          <a:xfrm>
            <a:off x="1028700" y="3001172"/>
            <a:ext cx="8044127" cy="4456107"/>
            <a:chOff x="0" y="228600"/>
            <a:chExt cx="10725503" cy="5941476"/>
          </a:xfrm>
        </p:grpSpPr>
        <p:sp>
          <p:nvSpPr>
            <p:cNvPr id="5" name="TextBox 5"/>
            <p:cNvSpPr txBox="1"/>
            <p:nvPr/>
          </p:nvSpPr>
          <p:spPr>
            <a:xfrm>
              <a:off x="0" y="228600"/>
              <a:ext cx="10725503" cy="4326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623"/>
                </a:lnSpc>
              </a:pPr>
              <a:r>
                <a:rPr lang="en-US" sz="12623" spc="-252" dirty="0">
                  <a:solidFill>
                    <a:srgbClr val="BBBBBB"/>
                  </a:solidFill>
                  <a:latin typeface="Noto Serif Display ExtraCondensed Light"/>
                  <a:ea typeface="Noto Serif Display ExtraCondensed Light"/>
                  <a:cs typeface="Noto Serif Display ExtraCondensed Light"/>
                  <a:sym typeface="Noto Serif Display ExtraCondensed Light"/>
                </a:rPr>
                <a:t>Navigation Evolution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277238"/>
              <a:ext cx="10725503" cy="8928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34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115300" y="1266825"/>
            <a:ext cx="9144000" cy="774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21"/>
              </a:lnSpc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Nodes</a:t>
            </a:r>
          </a:p>
          <a:p>
            <a:pPr algn="l">
              <a:lnSpc>
                <a:spcPts val="8721"/>
              </a:lnSpc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How does it worked?</a:t>
            </a:r>
          </a:p>
          <a:p>
            <a:pPr algn="l">
              <a:lnSpc>
                <a:spcPts val="8721"/>
              </a:lnSpc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Problems:</a:t>
            </a:r>
          </a:p>
          <a:p>
            <a:pPr marL="1569199" lvl="1" indent="-784599" algn="l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Stuck in loops</a:t>
            </a:r>
          </a:p>
          <a:p>
            <a:pPr marL="1569199" lvl="1" indent="-784599" algn="l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Angled sensors</a:t>
            </a:r>
          </a:p>
          <a:p>
            <a:pPr marL="1569199" lvl="1" indent="-784599" algn="l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Blocking  motion</a:t>
            </a:r>
          </a:p>
          <a:p>
            <a:pPr marL="1569199" lvl="1" indent="-784599" algn="l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Lack separation 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667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3" name="AutoShape 3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grpSp>
        <p:nvGrpSpPr>
          <p:cNvPr id="4" name="Group 4"/>
          <p:cNvGrpSpPr/>
          <p:nvPr/>
        </p:nvGrpSpPr>
        <p:grpSpPr>
          <a:xfrm>
            <a:off x="560886" y="2728333"/>
            <a:ext cx="8396618" cy="4830335"/>
            <a:chOff x="0" y="0"/>
            <a:chExt cx="11195491" cy="6440446"/>
          </a:xfrm>
        </p:grpSpPr>
        <p:sp>
          <p:nvSpPr>
            <p:cNvPr id="5" name="TextBox 5"/>
            <p:cNvSpPr txBox="1"/>
            <p:nvPr/>
          </p:nvSpPr>
          <p:spPr>
            <a:xfrm>
              <a:off x="0" y="247650"/>
              <a:ext cx="11195491" cy="4661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13176"/>
                </a:lnSpc>
              </a:pPr>
              <a:r>
                <a:rPr lang="en-US" sz="13200" spc="-252" dirty="0">
                  <a:solidFill>
                    <a:srgbClr val="BBBBBB"/>
                  </a:solidFill>
                  <a:latin typeface="Noto Serif Display ExtraCondensed Light"/>
                  <a:ea typeface="Noto Serif Display ExtraCondensed Light"/>
                  <a:cs typeface="Noto Serif Display ExtraCondensed Light"/>
                  <a:sym typeface="Noto Serif Display ExtraCondensed Light"/>
                </a:rPr>
                <a:t>Navigation</a:t>
              </a:r>
              <a:r>
                <a:rPr lang="en-US" sz="13176" spc="-263" dirty="0">
                  <a:solidFill>
                    <a:srgbClr val="BBBBBB"/>
                  </a:solidFill>
                  <a:latin typeface="Noto Serif Display ExtraCondensed Light"/>
                  <a:ea typeface="Noto Serif Display ExtraCondensed Light"/>
                  <a:cs typeface="Noto Serif Display ExtraCondensed Light"/>
                  <a:sym typeface="Noto Serif Display ExtraCondensed Light"/>
                </a:rPr>
                <a:t> Evolution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498960"/>
              <a:ext cx="11195491" cy="941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7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117026" y="1800225"/>
            <a:ext cx="9142274" cy="663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721"/>
              </a:lnSpc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Grid</a:t>
            </a:r>
          </a:p>
          <a:p>
            <a:pPr algn="just">
              <a:lnSpc>
                <a:spcPts val="8721"/>
              </a:lnSpc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How does it work?</a:t>
            </a:r>
          </a:p>
          <a:p>
            <a:pPr algn="just">
              <a:lnSpc>
                <a:spcPts val="8721"/>
              </a:lnSpc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Problems: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T-junction loop.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Friction and wheel slip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667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3" name="AutoShape 3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457200" y="3883368"/>
            <a:ext cx="8389589" cy="3430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13165"/>
              </a:lnSpc>
            </a:pPr>
            <a:r>
              <a:rPr lang="en-US" sz="13200" spc="-252" dirty="0">
                <a:solidFill>
                  <a:srgbClr val="BBBBBB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Navigation</a:t>
            </a:r>
            <a:r>
              <a:rPr lang="en-US" sz="13165" spc="-263" dirty="0">
                <a:solidFill>
                  <a:srgbClr val="BBBBBB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 Evolution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117026" y="1800225"/>
            <a:ext cx="9421535" cy="663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721"/>
              </a:lnSpc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Bug-based algorithm</a:t>
            </a:r>
          </a:p>
          <a:p>
            <a:pPr algn="just">
              <a:lnSpc>
                <a:spcPts val="8721"/>
              </a:lnSpc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How does it work?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Seek North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Obstacle detected?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Intelligent choice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Resume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667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3" name="AutoShape 3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52400" y="4533900"/>
            <a:ext cx="8389589" cy="3430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13165"/>
              </a:lnSpc>
            </a:pPr>
            <a:r>
              <a:rPr lang="en-US" sz="13200" spc="-252" dirty="0">
                <a:solidFill>
                  <a:srgbClr val="BBBBBB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Navigation</a:t>
            </a:r>
            <a:r>
              <a:rPr lang="en-US" sz="13165" spc="-263" dirty="0">
                <a:solidFill>
                  <a:srgbClr val="BBBBBB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 Evolution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400800" y="1824037"/>
            <a:ext cx="12195646" cy="663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721"/>
              </a:lnSpc>
            </a:pPr>
            <a:r>
              <a:rPr lang="en-US" sz="7268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Bug-based algorithm</a:t>
            </a:r>
          </a:p>
          <a:p>
            <a:pPr algn="just">
              <a:lnSpc>
                <a:spcPts val="8721"/>
              </a:lnSpc>
            </a:pPr>
            <a:r>
              <a:rPr lang="en-US" sz="7268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How does it work?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North distance tracking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North distance &gt; 190cm?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yes ⟶ finished</a:t>
            </a:r>
          </a:p>
          <a:p>
            <a:pPr marL="1569199" lvl="1" indent="-784599" algn="just">
              <a:lnSpc>
                <a:spcPts val="8721"/>
              </a:lnSpc>
              <a:buFont typeface="Arial"/>
              <a:buChar char="•"/>
            </a:pPr>
            <a:r>
              <a:rPr lang="en-US" sz="7268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no ⟶ repeat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667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3" name="AutoShape 3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52400" y="3924300"/>
            <a:ext cx="6827846" cy="33729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13107"/>
              </a:lnSpc>
            </a:pPr>
            <a:r>
              <a:rPr lang="en-US" sz="13100" spc="-252" dirty="0">
                <a:solidFill>
                  <a:srgbClr val="BBBBBB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Navigation</a:t>
            </a:r>
            <a:r>
              <a:rPr lang="en-US" sz="13107" spc="-262" dirty="0">
                <a:solidFill>
                  <a:srgbClr val="BBBBBB"/>
                </a:solidFill>
                <a:latin typeface="Noto Serif Display ExtraCondensed Light"/>
                <a:ea typeface="Noto Serif Display ExtraCondensed Light"/>
                <a:cs typeface="Noto Serif Display ExtraCondensed Light"/>
                <a:sym typeface="Noto Serif Display ExtraCondensed Light"/>
              </a:rPr>
              <a:t> Evolution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696536" y="1028700"/>
            <a:ext cx="11439064" cy="7800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834"/>
              </a:lnSpc>
            </a:pPr>
            <a:r>
              <a:rPr lang="en-US" sz="7362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Bug-based algorithm</a:t>
            </a:r>
          </a:p>
          <a:p>
            <a:pPr algn="just">
              <a:lnSpc>
                <a:spcPts val="8834"/>
              </a:lnSpc>
            </a:pPr>
            <a:r>
              <a:rPr lang="en-US" sz="7362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How does it work?</a:t>
            </a:r>
          </a:p>
          <a:p>
            <a:pPr marL="1589490" lvl="1" indent="-794745" algn="just">
              <a:lnSpc>
                <a:spcPts val="8834"/>
              </a:lnSpc>
              <a:buFont typeface="Arial"/>
              <a:buChar char="•"/>
            </a:pPr>
            <a:r>
              <a:rPr lang="en-US" sz="7362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Maze finished?</a:t>
            </a:r>
          </a:p>
          <a:p>
            <a:pPr marL="1589490" lvl="1" indent="-794745" algn="just">
              <a:lnSpc>
                <a:spcPts val="8834"/>
              </a:lnSpc>
              <a:buFont typeface="Arial"/>
              <a:buChar char="•"/>
            </a:pPr>
            <a:r>
              <a:rPr lang="en-US" sz="7362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Replay the moves array backwards</a:t>
            </a:r>
          </a:p>
          <a:p>
            <a:pPr marL="1589490" lvl="1" indent="-794745" algn="just">
              <a:lnSpc>
                <a:spcPts val="8834"/>
              </a:lnSpc>
              <a:buFont typeface="Arial"/>
              <a:buChar char="•"/>
            </a:pPr>
            <a:r>
              <a:rPr lang="en-US" sz="7362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Right ⟶ left</a:t>
            </a:r>
          </a:p>
          <a:p>
            <a:pPr marL="1589490" lvl="1" indent="-794745" algn="just">
              <a:lnSpc>
                <a:spcPts val="8834"/>
              </a:lnSpc>
              <a:buFont typeface="Arial"/>
              <a:buChar char="•"/>
            </a:pPr>
            <a:r>
              <a:rPr lang="en-US" sz="7362" b="1" dirty="0">
                <a:solidFill>
                  <a:srgbClr val="FFFFFF"/>
                </a:solidFill>
                <a:latin typeface="HK Grotesk Semi-Bold"/>
                <a:ea typeface="HK Grotesk Semi-Bold"/>
                <a:cs typeface="HK Grotesk Semi-Bold"/>
                <a:sym typeface="HK Grotesk Semi-Bold"/>
              </a:rPr>
              <a:t>Left ⟶ right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824162" y="4174331"/>
            <a:ext cx="12639675" cy="2074069"/>
            <a:chOff x="0" y="180975"/>
            <a:chExt cx="16852900" cy="2765425"/>
          </a:xfrm>
        </p:grpSpPr>
        <p:sp>
          <p:nvSpPr>
            <p:cNvPr id="3" name="TextBox 3"/>
            <p:cNvSpPr txBox="1"/>
            <p:nvPr/>
          </p:nvSpPr>
          <p:spPr>
            <a:xfrm>
              <a:off x="0" y="180975"/>
              <a:ext cx="16852900" cy="16539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600"/>
                </a:lnSpc>
              </a:pPr>
              <a:r>
                <a:rPr lang="en-US" sz="9600" spc="-192" dirty="0">
                  <a:solidFill>
                    <a:srgbClr val="BBBBBB"/>
                  </a:solidFill>
                  <a:latin typeface="Noto Serif Display ExtraCondensed Light"/>
                  <a:ea typeface="Noto Serif Display ExtraCondensed Light"/>
                  <a:cs typeface="Noto Serif Display ExtraCondensed Light"/>
                  <a:sym typeface="Noto Serif Display ExtraCondensed Light"/>
                </a:rPr>
                <a:t>Challenges And Solutions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387600"/>
              <a:ext cx="16852900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676275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6" name="AutoShape 6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8193" y="676275"/>
            <a:ext cx="8087450" cy="7944084"/>
            <a:chOff x="0" y="0"/>
            <a:chExt cx="10783267" cy="10592112"/>
          </a:xfrm>
        </p:grpSpPr>
        <p:sp>
          <p:nvSpPr>
            <p:cNvPr id="3" name="TextBox 3"/>
            <p:cNvSpPr txBox="1"/>
            <p:nvPr/>
          </p:nvSpPr>
          <p:spPr>
            <a:xfrm>
              <a:off x="0" y="209550"/>
              <a:ext cx="10783267" cy="77516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1274"/>
                </a:lnSpc>
              </a:pPr>
              <a:r>
                <a:rPr lang="en-US" sz="11274" spc="-225" dirty="0">
                  <a:solidFill>
                    <a:srgbClr val="BBBBBB"/>
                  </a:solidFill>
                  <a:latin typeface="Noto Serif Display ExtraCondensed Light"/>
                  <a:ea typeface="Noto Serif Display ExtraCondensed Light"/>
                  <a:cs typeface="Noto Serif Display ExtraCondensed Light"/>
                  <a:sym typeface="Noto Serif Display ExtraCondensed Light"/>
                </a:rPr>
                <a:t>US Sensor noise causing false stops and jittering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8712870"/>
              <a:ext cx="10783267" cy="1879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636"/>
                </a:lnSpc>
              </a:pPr>
              <a:r>
                <a:rPr lang="en-US" sz="4697" b="1">
                  <a:solidFill>
                    <a:srgbClr val="CCCCCC"/>
                  </a:solidFill>
                  <a:latin typeface="HK Grotesk Semi-Bold"/>
                  <a:ea typeface="HK Grotesk Semi-Bold"/>
                  <a:cs typeface="HK Grotesk Semi-Bold"/>
                  <a:sym typeface="HK Grotesk Semi-Bold"/>
                </a:rPr>
                <a:t>3-reading filter before stopping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676275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6" name="AutoShape 6"/>
          <p:cNvSpPr/>
          <p:nvPr/>
        </p:nvSpPr>
        <p:spPr>
          <a:xfrm>
            <a:off x="0" y="9620250"/>
            <a:ext cx="18288000" cy="0"/>
          </a:xfrm>
          <a:prstGeom prst="line">
            <a:avLst/>
          </a:prstGeom>
          <a:ln w="19050" cap="flat">
            <a:solidFill>
              <a:srgbClr val="BBBB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grpSp>
        <p:nvGrpSpPr>
          <p:cNvPr id="7" name="Group 7"/>
          <p:cNvGrpSpPr/>
          <p:nvPr/>
        </p:nvGrpSpPr>
        <p:grpSpPr>
          <a:xfrm>
            <a:off x="8989357" y="7138974"/>
            <a:ext cx="7193618" cy="1243026"/>
            <a:chOff x="0" y="0"/>
            <a:chExt cx="9591491" cy="1657368"/>
          </a:xfrm>
        </p:grpSpPr>
        <p:sp>
          <p:nvSpPr>
            <p:cNvPr id="8" name="TextBox 8"/>
            <p:cNvSpPr txBox="1"/>
            <p:nvPr/>
          </p:nvSpPr>
          <p:spPr>
            <a:xfrm>
              <a:off x="0" y="-9525"/>
              <a:ext cx="9591491" cy="5932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9"/>
                </a:lnSpc>
              </a:pPr>
              <a:endParaRPr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409391" y="1174768"/>
              <a:ext cx="9182100" cy="48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</a:pPr>
              <a:endParaRPr/>
            </a:p>
          </p:txBody>
        </p:sp>
      </p:grpSp>
      <p:pic>
        <p:nvPicPr>
          <p:cNvPr id="18" name="Picture 17" descr="A screen shot of a black screen&#10;&#10;AI-generated content may be incorrect.">
            <a:extLst>
              <a:ext uri="{FF2B5EF4-FFF2-40B4-BE49-F238E27FC236}">
                <a16:creationId xmlns:a16="http://schemas.microsoft.com/office/drawing/2014/main" id="{60DE752B-8FBB-92DD-65ED-5BD91BE60E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1" y="4585243"/>
            <a:ext cx="4296896" cy="4823046"/>
          </a:xfrm>
          <a:prstGeom prst="rect">
            <a:avLst/>
          </a:prstGeom>
        </p:spPr>
      </p:pic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5BBA037-73D6-F28A-CC91-F037941C64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7795" y="1046415"/>
            <a:ext cx="4931349" cy="8361867"/>
          </a:xfrm>
          <a:prstGeom prst="rect">
            <a:avLst/>
          </a:prstGeom>
        </p:spPr>
      </p:pic>
      <p:pic>
        <p:nvPicPr>
          <p:cNvPr id="11" name="Picture 10" descr="A computer screen shot of a code&#10;&#10;AI-generated content may be incorrect.">
            <a:extLst>
              <a:ext uri="{FF2B5EF4-FFF2-40B4-BE49-F238E27FC236}">
                <a16:creationId xmlns:a16="http://schemas.microsoft.com/office/drawing/2014/main" id="{13C662CA-2586-7260-064B-98B56C19FE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8775" y="1012753"/>
            <a:ext cx="4500431" cy="31291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175</Words>
  <Application>Microsoft Office PowerPoint</Application>
  <PresentationFormat>Custom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HK Grotesk Semi-Bold</vt:lpstr>
      <vt:lpstr>Calibri</vt:lpstr>
      <vt:lpstr>HK Grotesk</vt:lpstr>
      <vt:lpstr>Arial</vt:lpstr>
      <vt:lpstr>Noto Serif Display ExtraCondensed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MAZE SOLVING ROBOT</dc:title>
  <cp:lastModifiedBy>Osama Alsahli</cp:lastModifiedBy>
  <cp:revision>3</cp:revision>
  <dcterms:created xsi:type="dcterms:W3CDTF">2006-08-16T00:00:00Z</dcterms:created>
  <dcterms:modified xsi:type="dcterms:W3CDTF">2026-01-27T09:50:03Z</dcterms:modified>
  <dc:identifier>DAG_EzZaapg</dc:identifier>
</cp:coreProperties>
</file>

<file path=docProps/thumbnail.jpeg>
</file>